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5" r:id="rId4"/>
  </p:sldMasterIdLst>
  <p:notesMasterIdLst>
    <p:notesMasterId r:id="rId28"/>
  </p:notesMasterIdLst>
  <p:handoutMasterIdLst>
    <p:handoutMasterId r:id="rId29"/>
  </p:handoutMasterIdLst>
  <p:sldIdLst>
    <p:sldId id="675" r:id="rId5"/>
    <p:sldId id="676" r:id="rId6"/>
    <p:sldId id="677" r:id="rId7"/>
    <p:sldId id="678" r:id="rId8"/>
    <p:sldId id="679" r:id="rId9"/>
    <p:sldId id="680" r:id="rId10"/>
    <p:sldId id="682" r:id="rId11"/>
    <p:sldId id="689" r:id="rId12"/>
    <p:sldId id="690" r:id="rId13"/>
    <p:sldId id="681" r:id="rId14"/>
    <p:sldId id="683" r:id="rId15"/>
    <p:sldId id="697" r:id="rId16"/>
    <p:sldId id="685" r:id="rId17"/>
    <p:sldId id="698" r:id="rId18"/>
    <p:sldId id="691" r:id="rId19"/>
    <p:sldId id="687" r:id="rId20"/>
    <p:sldId id="694" r:id="rId21"/>
    <p:sldId id="700" r:id="rId22"/>
    <p:sldId id="695" r:id="rId23"/>
    <p:sldId id="692" r:id="rId24"/>
    <p:sldId id="699" r:id="rId25"/>
    <p:sldId id="693" r:id="rId26"/>
    <p:sldId id="688" r:id="rId27"/>
  </p:sldIdLst>
  <p:sldSz cx="9144000" cy="6858000" type="screen4x3"/>
  <p:notesSz cx="9866313" cy="6735763"/>
  <p:embeddedFontLst>
    <p:embeddedFont>
      <p:font typeface="Cambria Math" panose="02040503050406030204" pitchFamily="18" charset="0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함초롬돋움" panose="020B0604000101010101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jhdjh@korea.edu" initials="d" lastIdx="1" clrIdx="0">
    <p:extLst>
      <p:ext uri="{19B8F6BF-5375-455C-9EA6-DF929625EA0E}">
        <p15:presenceInfo xmlns:p15="http://schemas.microsoft.com/office/powerpoint/2012/main" userId="djhdjh@korea.edu" providerId="None"/>
      </p:ext>
    </p:extLst>
  </p:cmAuthor>
  <p:cmAuthor id="2" name="도재형[ 학부재학 / 컴퓨터학과 ]" initials="도학/컴]" lastIdx="1" clrIdx="1">
    <p:extLst>
      <p:ext uri="{19B8F6BF-5375-455C-9EA6-DF929625EA0E}">
        <p15:presenceInfo xmlns:p15="http://schemas.microsoft.com/office/powerpoint/2012/main" userId="도재형[ 학부재학 / 컴퓨터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17FE9"/>
    <a:srgbClr val="3B6A45"/>
    <a:srgbClr val="7F317D"/>
    <a:srgbClr val="EC4B3D"/>
    <a:srgbClr val="FFC9FF"/>
    <a:srgbClr val="FF99FF"/>
    <a:srgbClr val="80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97" autoAdjust="0"/>
  </p:normalViewPr>
  <p:slideViewPr>
    <p:cSldViewPr snapToGrid="0">
      <p:cViewPr varScale="1">
        <p:scale>
          <a:sx n="138" d="100"/>
          <a:sy n="138" d="100"/>
        </p:scale>
        <p:origin x="2454" y="102"/>
      </p:cViewPr>
      <p:guideLst>
        <p:guide orient="horz" pos="2158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24D04-7639-4831-8EFB-E99592B700AC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DE7B6-E1CA-4D43-BB3B-2407EE7A5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46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48025" y="504825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64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3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22371" y="2093553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33371" y="3265934"/>
            <a:ext cx="6858000" cy="21602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>
                <a:latin typeface="+mn-lt"/>
                <a:ea typeface="+mj-ea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Author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10" name="직사각형 9"/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5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3268" y="152636"/>
            <a:ext cx="7886700" cy="58805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782712"/>
            <a:ext cx="7200000" cy="54000"/>
            <a:chOff x="0" y="764704"/>
            <a:chExt cx="7200000" cy="54000"/>
          </a:xfrm>
        </p:grpSpPr>
        <p:sp>
          <p:nvSpPr>
            <p:cNvPr id="8" name="직사각형 7"/>
            <p:cNvSpPr/>
            <p:nvPr/>
          </p:nvSpPr>
          <p:spPr>
            <a:xfrm>
              <a:off x="0" y="764704"/>
              <a:ext cx="720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5751515" y="764704"/>
              <a:ext cx="72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5023030" y="764704"/>
              <a:ext cx="36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4654545" y="764704"/>
              <a:ext cx="18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88740"/>
            <a:ext cx="8100900" cy="5040312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1800" b="0">
                <a:latin typeface="+mn-lt"/>
                <a:ea typeface="+mn-ea"/>
                <a:cs typeface="Arial" panose="020B0604020202020204" pitchFamily="34" charset="0"/>
              </a:defRPr>
            </a:lvl1pPr>
            <a:lvl2pPr latinLnBrk="0">
              <a:defRPr sz="1600">
                <a:latin typeface="+mn-lt"/>
                <a:ea typeface="+mn-ea"/>
                <a:cs typeface="Arial" panose="020B0604020202020204" pitchFamily="34" charset="0"/>
              </a:defRPr>
            </a:lvl2pPr>
            <a:lvl3pPr latinLnBrk="0">
              <a:defRPr sz="1400">
                <a:latin typeface="+mn-lt"/>
                <a:ea typeface="+mn-ea"/>
                <a:cs typeface="Arial" panose="020B0604020202020204" pitchFamily="34" charset="0"/>
              </a:defRPr>
            </a:lvl3pPr>
            <a:lvl4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4pPr>
            <a:lvl5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/>
              <a:t>Contents</a:t>
            </a:r>
            <a:endParaRPr lang="ko-KR" altLang="en-US"/>
          </a:p>
          <a:p>
            <a:pPr lvl="1"/>
            <a:r>
              <a:rPr lang="en-US" altLang="ko-KR"/>
              <a:t>Second Contents</a:t>
            </a:r>
            <a:endParaRPr lang="ko-KR" altLang="en-US"/>
          </a:p>
          <a:p>
            <a:pPr lvl="2"/>
            <a:r>
              <a:rPr lang="en-US" altLang="ko-KR"/>
              <a:t>Third Contents</a:t>
            </a:r>
            <a:endParaRPr lang="ko-KR" altLang="en-US"/>
          </a:p>
          <a:p>
            <a:pPr lvl="3"/>
            <a:r>
              <a:rPr lang="en-US" altLang="ko-KR"/>
              <a:t>Fourth Contents</a:t>
            </a:r>
            <a:endParaRPr lang="ko-KR" altLang="en-US"/>
          </a:p>
          <a:p>
            <a:pPr lvl="4"/>
            <a:r>
              <a:rPr lang="en-US" altLang="ko-KR"/>
              <a:t>Fifth Contents</a:t>
            </a:r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D140823A-69AD-4D0E-A2C9-9CA6ADC51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6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A60737-A25A-4DFF-A124-1EC0100A5C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371" y="2103078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B3C130-E8E9-49E9-886D-94F8960E643B}"/>
              </a:ext>
            </a:extLst>
          </p:cNvPr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EADA55-1873-4D50-A383-E64F13D81737}"/>
                </a:ext>
              </a:extLst>
            </p:cNvPr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A774F6-5171-4CE3-9412-5FC1E35308F1}"/>
                </a:ext>
              </a:extLst>
            </p:cNvPr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550D14-A615-4DFF-BEE1-4128AE074C8A}"/>
                </a:ext>
              </a:extLst>
            </p:cNvPr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F706AF-6E8A-46EC-B26B-120EFD8A6E3A}"/>
                </a:ext>
              </a:extLst>
            </p:cNvPr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C0F5E6C-DD5D-421F-8FB3-CD27D5EC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9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97440"/>
            <a:ext cx="9144000" cy="260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Media Lab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76570" y="6398318"/>
            <a:ext cx="39600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8694570" y="6416318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720189" y="6447742"/>
            <a:ext cx="110787" cy="110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76570" y="6485330"/>
            <a:ext cx="37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3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cg.2021.ta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A4143FF-47BD-4F41-95E3-78A3C63C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371" y="2093553"/>
            <a:ext cx="8280000" cy="893874"/>
          </a:xfrm>
        </p:spPr>
        <p:txBody>
          <a:bodyPr/>
          <a:lstStyle/>
          <a:p>
            <a:pPr algn="l"/>
            <a:r>
              <a:rPr lang="en-US" altLang="ko-KR" sz="4000"/>
              <a:t>Homework 1</a:t>
            </a:r>
            <a:endParaRPr lang="ko-KR" altLang="en-US" sz="4000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1B7EF4E0-8CD3-4332-96FF-AC05B7EFC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475" y="3870326"/>
            <a:ext cx="6858000" cy="1555749"/>
          </a:xfrm>
        </p:spPr>
        <p:txBody>
          <a:bodyPr>
            <a:normAutofit/>
          </a:bodyPr>
          <a:lstStyle/>
          <a:p>
            <a:r>
              <a:rPr lang="en-US" altLang="ko-KR" sz="2000"/>
              <a:t>COSE331 Computer Graphics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0216-4BEA-4DA4-9004-EC8180B7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A9D7-4CCD-43B2-9E2B-03327F9B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68" y="152636"/>
            <a:ext cx="7886700" cy="588053"/>
          </a:xfrm>
        </p:spPr>
        <p:txBody>
          <a:bodyPr/>
          <a:lstStyle/>
          <a:p>
            <a:r>
              <a:rPr lang="en-US" altLang="ko-KR"/>
              <a:t>Problem 1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03143-D495-4492-9935-87B6621E4F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88740"/>
            <a:ext cx="8100900" cy="5040312"/>
          </a:xfrm>
        </p:spPr>
        <p:txBody>
          <a:bodyPr/>
          <a:lstStyle/>
          <a:p>
            <a:r>
              <a:rPr lang="en-US" altLang="ko-KR" dirty="0"/>
              <a:t>Fill in some lines in the vertex shader.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/main/assets/</a:t>
            </a:r>
            <a:r>
              <a:rPr lang="en-US" altLang="ko-KR" dirty="0" err="1">
                <a:latin typeface="Consolas" panose="020B0609020204030204" pitchFamily="49" charset="0"/>
              </a:rPr>
              <a:t>vertex.glsl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44EDE6-1EA8-4C87-A229-7B6317A5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28AEA-B108-4D8A-85D5-69D294B8A62A}"/>
              </a:ext>
            </a:extLst>
          </p:cNvPr>
          <p:cNvGrpSpPr/>
          <p:nvPr/>
        </p:nvGrpSpPr>
        <p:grpSpPr>
          <a:xfrm>
            <a:off x="1975452" y="2159285"/>
            <a:ext cx="4857750" cy="3609975"/>
            <a:chOff x="1975452" y="2159285"/>
            <a:chExt cx="4857750" cy="36099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36F40F-AF73-4130-B8DB-0100ABC19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997"/>
            <a:stretch/>
          </p:blipFill>
          <p:spPr>
            <a:xfrm>
              <a:off x="1975452" y="2159285"/>
              <a:ext cx="4857750" cy="36099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2FBDF4-7FC2-4B9B-AC94-7F6BA8111F83}"/>
                </a:ext>
              </a:extLst>
            </p:cNvPr>
            <p:cNvSpPr/>
            <p:nvPr/>
          </p:nvSpPr>
          <p:spPr>
            <a:xfrm>
              <a:off x="2830286" y="4061927"/>
              <a:ext cx="2413518" cy="64692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006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8B9D8-4F60-467A-ADAF-3F36E620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68" y="152636"/>
            <a:ext cx="7886700" cy="588053"/>
          </a:xfrm>
        </p:spPr>
        <p:txBody>
          <a:bodyPr/>
          <a:lstStyle/>
          <a:p>
            <a:r>
              <a:rPr lang="en-US" altLang="ko-KR"/>
              <a:t>Problem 1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16602C-EAA8-453A-9F51-2F17895C6C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88740"/>
            <a:ext cx="8100900" cy="5040312"/>
          </a:xfrm>
        </p:spPr>
        <p:txBody>
          <a:bodyPr/>
          <a:lstStyle/>
          <a:p>
            <a:r>
              <a:rPr lang="en-US" altLang="ko-KR" dirty="0"/>
              <a:t>The clip-space </a:t>
            </a:r>
            <a:r>
              <a:rPr lang="en-US" altLang="ko-KR" b="1" dirty="0"/>
              <a:t>vertex position </a:t>
            </a:r>
            <a:r>
              <a:rPr lang="en-US" altLang="ko-KR" dirty="0"/>
              <a:t>must be calculated.</a:t>
            </a:r>
          </a:p>
          <a:p>
            <a:r>
              <a:rPr lang="en-US" altLang="ko-KR" dirty="0"/>
              <a:t>The world-space </a:t>
            </a:r>
            <a:r>
              <a:rPr lang="en-US" altLang="ko-KR" b="1" dirty="0"/>
              <a:t>vertex normal </a:t>
            </a:r>
            <a:r>
              <a:rPr lang="en-US" altLang="ko-KR" dirty="0"/>
              <a:t>must be calculated accurately considering non-uniform scaling.</a:t>
            </a:r>
          </a:p>
          <a:p>
            <a:pPr lvl="1"/>
            <a:r>
              <a:rPr lang="en-US" altLang="ko-KR" dirty="0"/>
              <a:t>Note that the lighting will look weird if vertex </a:t>
            </a:r>
            <a:r>
              <a:rPr lang="en-US" altLang="ko-KR" dirty="0" err="1"/>
              <a:t>normals</a:t>
            </a:r>
            <a:r>
              <a:rPr lang="en-US" altLang="ko-KR" dirty="0"/>
              <a:t> are incorrect.</a:t>
            </a:r>
          </a:p>
          <a:p>
            <a:r>
              <a:rPr lang="en-US" altLang="ko-KR" dirty="0"/>
              <a:t>The </a:t>
            </a:r>
            <a:r>
              <a:rPr lang="en-US" altLang="ko-KR" b="1" dirty="0"/>
              <a:t>texture coordinates </a:t>
            </a:r>
            <a:r>
              <a:rPr lang="en-US" altLang="ko-KR" dirty="0"/>
              <a:t>will be sent to the rasterizer stage with no change.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19B4B0-B3A8-4227-9ACA-8C14AC096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CDE16C5-BA81-444D-B530-CF1232EC7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87" y="3661014"/>
            <a:ext cx="1586303" cy="282431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A06F089-6697-47D4-8F3A-40A0DBD4F6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12" y="3661014"/>
            <a:ext cx="1586304" cy="282431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B77F5F-556C-458E-BA68-CF47B2CC1D20}"/>
              </a:ext>
            </a:extLst>
          </p:cNvPr>
          <p:cNvSpPr/>
          <p:nvPr/>
        </p:nvSpPr>
        <p:spPr>
          <a:xfrm>
            <a:off x="4350774" y="4911212"/>
            <a:ext cx="442452" cy="1843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2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E033D-9849-4B3C-A2CA-1DD81460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65BE437-6CF5-4914-A804-1E64F70D5BD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Transform the teapot as follows: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ko-KR" dirty="0"/>
                  <a:t>Scale the teapot by 2.0 along the </a:t>
                </a:r>
                <a:r>
                  <a:rPr lang="en-US" altLang="ko-KR" b="1" dirty="0"/>
                  <a:t>y-axis</a:t>
                </a:r>
                <a:r>
                  <a:rPr lang="en-US" altLang="ko-KR" dirty="0"/>
                  <a:t>.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ko-KR" dirty="0"/>
                  <a:t>Rotate the teapot by 90° clockwise about the </a:t>
                </a:r>
                <a:r>
                  <a:rPr lang="en-US" altLang="ko-KR" b="1" dirty="0"/>
                  <a:t>rotation axis defined by two points</a:t>
                </a:r>
              </a:p>
              <a:p>
                <a:pPr marL="342900" lvl="1" indent="0">
                  <a:buNone/>
                </a:pPr>
                <a:r>
                  <a:rPr lang="en-US" altLang="ko-KR" b="1" dirty="0"/>
                  <a:t>	(-1</a:t>
                </a:r>
                <a:r>
                  <a:rPr lang="en-US" altLang="ko-KR" b="1" i="0" dirty="0">
                    <a:solidFill>
                      <a:srgbClr val="000000"/>
                    </a:solidFill>
                    <a:effectLst/>
                  </a:rPr>
                  <a:t>0, 0, 0)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b="1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b="1" dirty="0"/>
                  <a:t>(0, 0, 10)</a:t>
                </a:r>
                <a:r>
                  <a:rPr lang="en-US" altLang="ko-KR" b="1" i="0" dirty="0">
                    <a:solidFill>
                      <a:srgbClr val="000000"/>
                    </a:solidFill>
                    <a:effectLst/>
                  </a:rPr>
                  <a:t>.</a:t>
                </a:r>
                <a:endParaRPr lang="en-US" altLang="ko-KR" b="1" dirty="0"/>
              </a:p>
              <a:p>
                <a:pPr lvl="2"/>
                <a:r>
                  <a:rPr lang="en-US" altLang="ko-KR" dirty="0"/>
                  <a:t>Note that an angle can be represented in </a:t>
                </a:r>
                <a:r>
                  <a:rPr lang="en-US" altLang="ko-KR" b="1" dirty="0"/>
                  <a:t>degrees</a:t>
                </a:r>
                <a:r>
                  <a:rPr lang="en-US" altLang="ko-KR" dirty="0"/>
                  <a:t> or </a:t>
                </a:r>
                <a:r>
                  <a:rPr lang="en-US" altLang="ko-KR" b="1" dirty="0"/>
                  <a:t>radians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Hint: This rotation can be expressed as the </a:t>
                </a:r>
                <a:r>
                  <a:rPr lang="en-US" altLang="ko-KR" b="1" dirty="0"/>
                  <a:t>multiplication of five matrices</a:t>
                </a:r>
                <a:r>
                  <a:rPr lang="en-US" altLang="ko-KR" dirty="0"/>
                  <a:t>.</a:t>
                </a:r>
              </a:p>
              <a:p>
                <a:pPr marL="685800" lvl="1" indent="-342900">
                  <a:buFont typeface="+mj-lt"/>
                  <a:buAutoNum type="arabicPeriod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65BE437-6CF5-4914-A804-1E64F70D5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6B1343-CF6F-45B1-8D59-9EBAD54AD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08DD2E-2C0A-40EE-A129-C7CDA8CCF0CA}"/>
              </a:ext>
            </a:extLst>
          </p:cNvPr>
          <p:cNvGrpSpPr/>
          <p:nvPr/>
        </p:nvGrpSpPr>
        <p:grpSpPr>
          <a:xfrm>
            <a:off x="1697048" y="3609734"/>
            <a:ext cx="5749907" cy="2719901"/>
            <a:chOff x="1697048" y="3609734"/>
            <a:chExt cx="5749907" cy="271990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570D971-E42B-40A1-B5E8-185859942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7010" y="3609734"/>
              <a:ext cx="1529945" cy="27199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4AC837C-875B-433C-94C6-7B93D586E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7494" y="3609734"/>
              <a:ext cx="1529944" cy="271990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2B2F266-94DA-4258-AB90-4738B93B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7048" y="3609734"/>
              <a:ext cx="1529944" cy="2719901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0C9126A-F225-4D4F-BF53-7932F5A01EE1}"/>
                </a:ext>
              </a:extLst>
            </p:cNvPr>
            <p:cNvGrpSpPr/>
            <p:nvPr/>
          </p:nvGrpSpPr>
          <p:grpSpPr>
            <a:xfrm>
              <a:off x="3362030" y="4881692"/>
              <a:ext cx="2464781" cy="229327"/>
              <a:chOff x="2252298" y="4751311"/>
              <a:chExt cx="2538353" cy="230909"/>
            </a:xfrm>
          </p:grpSpPr>
          <p:sp>
            <p:nvSpPr>
              <p:cNvPr id="21" name="화살표: 오른쪽 20">
                <a:extLst>
                  <a:ext uri="{FF2B5EF4-FFF2-40B4-BE49-F238E27FC236}">
                    <a16:creationId xmlns:a16="http://schemas.microsoft.com/office/drawing/2014/main" id="{B8A51F7C-DA55-4EC7-B7CD-A8480C356CFB}"/>
                  </a:ext>
                </a:extLst>
              </p:cNvPr>
              <p:cNvSpPr/>
              <p:nvPr/>
            </p:nvSpPr>
            <p:spPr>
              <a:xfrm>
                <a:off x="2252298" y="4751311"/>
                <a:ext cx="373248" cy="2309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E14958A4-23EE-4565-BE4F-C39AAB44CCE0}"/>
                  </a:ext>
                </a:extLst>
              </p:cNvPr>
              <p:cNvSpPr/>
              <p:nvPr/>
            </p:nvSpPr>
            <p:spPr>
              <a:xfrm>
                <a:off x="4417403" y="4751311"/>
                <a:ext cx="373248" cy="2309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446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D209A-3CB3-4399-9280-177EEAD7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2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E3C183-223F-4FD1-A1B8-D11BC3ADE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Fill in some lines in </a:t>
            </a:r>
            <a:r>
              <a:rPr lang="en-US" altLang="ko-KR" dirty="0">
                <a:latin typeface="Consolas" panose="020B0609020204030204" pitchFamily="49" charset="0"/>
              </a:rPr>
              <a:t>Scene::setup(…)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/scene.cpp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7AAF2-84BC-49A1-B41C-C4D91A144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b="1" smtClean="0"/>
              <a:pPr/>
              <a:t>13</a:t>
            </a:fld>
            <a:endParaRPr lang="ko-KR" alt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2A4035-4E2E-4234-908F-EFDC3B734AE5}"/>
              </a:ext>
            </a:extLst>
          </p:cNvPr>
          <p:cNvGrpSpPr/>
          <p:nvPr/>
        </p:nvGrpSpPr>
        <p:grpSpPr>
          <a:xfrm>
            <a:off x="1380929" y="2157002"/>
            <a:ext cx="6982315" cy="3612258"/>
            <a:chOff x="1561321" y="2556676"/>
            <a:chExt cx="6982315" cy="36122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5B240-A64B-476D-A6BB-B3BA4FB34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1321" y="2556676"/>
              <a:ext cx="6982315" cy="361225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F14FFF-8F99-4349-8807-DF9A865ECB63}"/>
                </a:ext>
              </a:extLst>
            </p:cNvPr>
            <p:cNvSpPr/>
            <p:nvPr/>
          </p:nvSpPr>
          <p:spPr>
            <a:xfrm>
              <a:off x="2226906" y="4467821"/>
              <a:ext cx="4534677" cy="12549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09112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E98CB-0888-411B-9FD9-3A5930B4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1EAEC-4808-4B9C-86DB-1D0A64B86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Rotate the teapot about the </a:t>
            </a:r>
            <a:r>
              <a:rPr lang="en-US" altLang="ko-KR" b="1" dirty="0"/>
              <a:t>z-axis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14E29-41E8-4539-A9EF-6F81001D1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789E84-863D-49C4-B45F-AB61FD24E2A0}"/>
              </a:ext>
            </a:extLst>
          </p:cNvPr>
          <p:cNvGrpSpPr/>
          <p:nvPr/>
        </p:nvGrpSpPr>
        <p:grpSpPr>
          <a:xfrm>
            <a:off x="396929" y="2183816"/>
            <a:ext cx="8341230" cy="2750293"/>
            <a:chOff x="396929" y="2183816"/>
            <a:chExt cx="8341230" cy="275029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FD66792-02DA-40F9-97A8-2406AE74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1119" y="2183816"/>
              <a:ext cx="1547040" cy="275029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7FCCCEC-0B30-401B-8588-E379D4219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589" y="2183816"/>
              <a:ext cx="1547040" cy="275029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96CE7B5-1F76-4295-A1B2-6F1BFF60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7459" y="2183816"/>
              <a:ext cx="1547040" cy="275029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F59005-0044-4BF8-BD69-1F8A2649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929" y="2183816"/>
              <a:ext cx="1547040" cy="275029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237C82-F3B4-4195-AA02-0A0972CA83C2}"/>
                </a:ext>
              </a:extLst>
            </p:cNvPr>
            <p:cNvGrpSpPr/>
            <p:nvPr/>
          </p:nvGrpSpPr>
          <p:grpSpPr>
            <a:xfrm>
              <a:off x="2114090" y="3434109"/>
              <a:ext cx="4906908" cy="230910"/>
              <a:chOff x="2114090" y="4313001"/>
              <a:chExt cx="4906908" cy="230910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A53B24CE-6D81-407A-9FC7-CDDEF7FFBF9D}"/>
                  </a:ext>
                </a:extLst>
              </p:cNvPr>
              <p:cNvSpPr/>
              <p:nvPr/>
            </p:nvSpPr>
            <p:spPr>
              <a:xfrm>
                <a:off x="2114090" y="4313002"/>
                <a:ext cx="373248" cy="2309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4AE8BA63-8F9D-49B3-AF85-DB91C84417AE}"/>
                  </a:ext>
                </a:extLst>
              </p:cNvPr>
              <p:cNvSpPr/>
              <p:nvPr/>
            </p:nvSpPr>
            <p:spPr>
              <a:xfrm>
                <a:off x="4391400" y="4313002"/>
                <a:ext cx="373248" cy="2309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E21250CB-9EBB-430D-8D69-F4DA7DE0641C}"/>
                  </a:ext>
                </a:extLst>
              </p:cNvPr>
              <p:cNvSpPr/>
              <p:nvPr/>
            </p:nvSpPr>
            <p:spPr>
              <a:xfrm>
                <a:off x="6647750" y="4313001"/>
                <a:ext cx="373248" cy="2309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010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C95F0-2F41-452F-8DAE-B9B17638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7F5A50-3A75-4876-8DD4-6EDE349CE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E8E665-4DC4-4E8D-B2E8-BE150AFAF9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녹화_2022_03_29_22_42_39_327">
            <a:hlinkClick r:id="" action="ppaction://media"/>
            <a:extLst>
              <a:ext uri="{FF2B5EF4-FFF2-40B4-BE49-F238E27FC236}">
                <a16:creationId xmlns:a16="http://schemas.microsoft.com/office/drawing/2014/main" id="{24BE06E3-E455-4072-98A2-02194AAA11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4700" y="996150"/>
            <a:ext cx="2514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D18A3-DAFE-4935-882F-5FBAB256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3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5B6AB-DADA-44F7-AAC5-9A4B04C373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Fill a line in </a:t>
            </a:r>
            <a:r>
              <a:rPr lang="en-US" altLang="ko-KR" dirty="0">
                <a:latin typeface="Consolas" panose="020B0609020204030204" pitchFamily="49" charset="0"/>
              </a:rPr>
              <a:t>Scene::update(float </a:t>
            </a:r>
            <a:r>
              <a:rPr lang="en-US" altLang="ko-KR" dirty="0" err="1">
                <a:latin typeface="Consolas" panose="020B0609020204030204" pitchFamily="49" charset="0"/>
              </a:rPr>
              <a:t>deltaTime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/scene.cpp</a:t>
            </a:r>
          </a:p>
          <a:p>
            <a:pPr marL="342900" lvl="1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</a:rPr>
              <a:t>deltaTime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/>
              <a:t>is given in seconds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0E443-36D4-4322-B432-DE76F78AD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85ECBA-6D24-40EE-BC0F-D01285C5D072}"/>
              </a:ext>
            </a:extLst>
          </p:cNvPr>
          <p:cNvGrpSpPr/>
          <p:nvPr/>
        </p:nvGrpSpPr>
        <p:grpSpPr>
          <a:xfrm>
            <a:off x="1948821" y="2431291"/>
            <a:ext cx="3863887" cy="4054039"/>
            <a:chOff x="1948821" y="2431291"/>
            <a:chExt cx="3863887" cy="40540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8EF795-5F6F-4C82-8B10-0003C6703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8821" y="2431291"/>
              <a:ext cx="3863887" cy="405403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7F93FE9-669F-4C69-B9EB-F955CF7176C6}"/>
                </a:ext>
              </a:extLst>
            </p:cNvPr>
            <p:cNvSpPr/>
            <p:nvPr/>
          </p:nvSpPr>
          <p:spPr>
            <a:xfrm>
              <a:off x="2662335" y="4298302"/>
              <a:ext cx="2488163" cy="20527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6403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95CE-14BD-4A73-8F76-F5223679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A8122-E85B-4048-9A9B-9AE894844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Complete camera movement and rotation.</a:t>
            </a:r>
          </a:p>
          <a:p>
            <a:r>
              <a:rPr lang="en-US" altLang="ko-KR" dirty="0"/>
              <a:t>Move camera along u, v, n in view matrix when buttons are pressed.</a:t>
            </a:r>
          </a:p>
          <a:p>
            <a:r>
              <a:rPr lang="en-US" altLang="ko-KR" dirty="0"/>
              <a:t>Rotate camera when the screen is dragged.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000D3-76F3-483F-9266-DEE219505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0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D82F4-3744-4924-9481-971196E2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98EE3-4469-4C30-962E-0540D0DDBA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9" name="녹화_2022_03_29_23_14_17_19">
            <a:hlinkClick r:id="" action="ppaction://media"/>
            <a:extLst>
              <a:ext uri="{FF2B5EF4-FFF2-40B4-BE49-F238E27FC236}">
                <a16:creationId xmlns:a16="http://schemas.microsoft.com/office/drawing/2014/main" id="{93BB6DE3-DF3A-490A-A8F2-5E992E5E7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032" y="935454"/>
            <a:ext cx="2667935" cy="54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9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D209A-3CB3-4399-9280-177EEAD7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E3C183-223F-4FD1-A1B8-D11BC3ADE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Fill in some lines in </a:t>
            </a:r>
            <a:r>
              <a:rPr lang="en-US" altLang="ko-KR" dirty="0">
                <a:latin typeface="Consolas" panose="020B0609020204030204" pitchFamily="49" charset="0"/>
              </a:rPr>
              <a:t>scene.cpp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/scene.cpp</a:t>
            </a: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7AAF2-84BC-49A1-B41C-C4D91A144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b="1" smtClean="0"/>
              <a:pPr/>
              <a:t>19</a:t>
            </a:fld>
            <a:endParaRPr lang="ko-KR" altLang="en-US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41C2B-FDDF-4A06-A471-78EEF8AE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1" y="2202966"/>
            <a:ext cx="4208833" cy="4065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9C7023-65FC-4FD6-9C7B-0BDABCD1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325" y="949789"/>
            <a:ext cx="3269394" cy="53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1635F-03FF-4C5A-815E-B090463D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Goal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AFD843-C7DE-4B0E-B289-A981105D5A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Setting up Android Studio development environment</a:t>
            </a:r>
          </a:p>
          <a:p>
            <a:r>
              <a:rPr lang="en-US" altLang="ko-KR" dirty="0"/>
              <a:t>Filling in some lines in the vertex shader</a:t>
            </a:r>
          </a:p>
          <a:p>
            <a:pPr lvl="1"/>
            <a:r>
              <a:rPr lang="en-US" altLang="ko-KR" dirty="0"/>
              <a:t>Vertex position</a:t>
            </a:r>
          </a:p>
          <a:p>
            <a:pPr lvl="1"/>
            <a:r>
              <a:rPr lang="en-US" altLang="ko-KR" dirty="0"/>
              <a:t>Vertex normal</a:t>
            </a:r>
          </a:p>
          <a:p>
            <a:pPr lvl="1"/>
            <a:r>
              <a:rPr lang="en-US" altLang="ko-KR" dirty="0"/>
              <a:t>Texture coordinates</a:t>
            </a:r>
          </a:p>
          <a:p>
            <a:r>
              <a:rPr lang="en-US" altLang="ko-KR" dirty="0"/>
              <a:t>Filling in lines in the functions of the scene class in GL program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17652-5B59-4906-9AC9-7FD9069922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57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D82F4-3744-4924-9481-971196E2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2611-5A9A-4C7A-9515-C158CCA29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Functions to fill in: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rotateCameraYaw</a:t>
            </a:r>
            <a:r>
              <a:rPr lang="en-US" altLang="ko-KR" dirty="0">
                <a:latin typeface="Consolas" panose="020B0609020204030204" pitchFamily="49" charset="0"/>
              </a:rPr>
              <a:t>(float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theta)</a:t>
            </a:r>
          </a:p>
          <a:p>
            <a:pPr lvl="2"/>
            <a:r>
              <a:rPr lang="en-US" altLang="ko-KR" dirty="0"/>
              <a:t>Horizontal rotation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rotateCameraPitch</a:t>
            </a:r>
            <a:r>
              <a:rPr lang="en-US" altLang="ko-KR" dirty="0">
                <a:latin typeface="Consolas" panose="020B0609020204030204" pitchFamily="49" charset="0"/>
              </a:rPr>
              <a:t>(float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theta)</a:t>
            </a:r>
          </a:p>
          <a:p>
            <a:pPr lvl="2"/>
            <a:r>
              <a:rPr lang="en-US" altLang="ko-KR" dirty="0"/>
              <a:t>Vertical rotation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translateLeft</a:t>
            </a:r>
            <a:r>
              <a:rPr lang="en-US" altLang="ko-KR" dirty="0">
                <a:latin typeface="Consolas" panose="020B0609020204030204" pitchFamily="49" charset="0"/>
              </a:rPr>
              <a:t>(float amount)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translateFront</a:t>
            </a:r>
            <a:r>
              <a:rPr lang="en-US" altLang="ko-KR" dirty="0">
                <a:latin typeface="Consolas" panose="020B0609020204030204" pitchFamily="49" charset="0"/>
              </a:rPr>
              <a:t>(float amount)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translateRight</a:t>
            </a:r>
            <a:r>
              <a:rPr lang="en-US" altLang="ko-KR" dirty="0">
                <a:latin typeface="Consolas" panose="020B0609020204030204" pitchFamily="49" charset="0"/>
              </a:rPr>
              <a:t>(float amount)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translateBack</a:t>
            </a:r>
            <a:r>
              <a:rPr lang="en-US" altLang="ko-KR" dirty="0">
                <a:latin typeface="Consolas" panose="020B0609020204030204" pitchFamily="49" charset="0"/>
              </a:rPr>
              <a:t>(float amount)</a:t>
            </a:r>
          </a:p>
          <a:p>
            <a:pPr lvl="1"/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98EE3-4469-4C30-962E-0540D0DDBA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DE6078-141C-4234-93B6-3BEB7467A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45" y="1118752"/>
            <a:ext cx="2635718" cy="24179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이미지">
            <a:extLst>
              <a:ext uri="{FF2B5EF4-FFF2-40B4-BE49-F238E27FC236}">
                <a16:creationId xmlns:a16="http://schemas.microsoft.com/office/drawing/2014/main" id="{09F9394D-1FB8-412D-883B-9FF1637FA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8561" r="5113" b="814"/>
          <a:stretch/>
        </p:blipFill>
        <p:spPr bwMode="auto">
          <a:xfrm>
            <a:off x="5256245" y="3757903"/>
            <a:ext cx="2635718" cy="215770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28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4701-EAD7-470E-ABE8-76082867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GLM Library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3B6FA-3A08-4BE0-BAC1-ABE508AC7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You may want to use some </a:t>
            </a:r>
            <a:r>
              <a:rPr lang="en-US" altLang="ko-KR" dirty="0" err="1"/>
              <a:t>glm</a:t>
            </a:r>
            <a:r>
              <a:rPr lang="en-US" altLang="ko-KR" dirty="0"/>
              <a:t> functions.</a:t>
            </a:r>
          </a:p>
          <a:p>
            <a:pPr marL="685800" lvl="2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glm</a:t>
            </a:r>
            <a:r>
              <a:rPr lang="en-US" altLang="ko-KR" sz="1800" dirty="0">
                <a:latin typeface="Consolas" panose="020B0609020204030204" pitchFamily="49" charset="0"/>
              </a:rPr>
              <a:t>::cross(…)</a:t>
            </a:r>
          </a:p>
          <a:p>
            <a:pPr marL="685800" lvl="2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glm</a:t>
            </a:r>
            <a:r>
              <a:rPr lang="en-US" altLang="ko-KR" sz="1800" dirty="0">
                <a:latin typeface="Consolas" panose="020B0609020204030204" pitchFamily="49" charset="0"/>
              </a:rPr>
              <a:t>::normalize(…)</a:t>
            </a:r>
          </a:p>
          <a:p>
            <a:pPr marL="685800" lvl="2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glm</a:t>
            </a:r>
            <a:r>
              <a:rPr lang="en-US" altLang="ko-KR" sz="1800" dirty="0">
                <a:latin typeface="Consolas" panose="020B0609020204030204" pitchFamily="49" charset="0"/>
              </a:rPr>
              <a:t>::translate(…) </a:t>
            </a:r>
          </a:p>
          <a:p>
            <a:pPr marL="685800" lvl="2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glm</a:t>
            </a:r>
            <a:r>
              <a:rPr lang="en-US" altLang="ko-KR" sz="1800" dirty="0">
                <a:latin typeface="Consolas" panose="020B0609020204030204" pitchFamily="49" charset="0"/>
              </a:rPr>
              <a:t>::rotate(…)</a:t>
            </a:r>
          </a:p>
          <a:p>
            <a:pPr marL="685800" lvl="2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34E0C-DAF6-4018-A254-92D246C2CE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85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B50-031C-4C76-93A4-FDBF23ED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Debugging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66C86-37A1-4D32-98E3-234BBF4A2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You</a:t>
            </a:r>
            <a:r>
              <a:rPr lang="ko-KR" altLang="en-US" dirty="0"/>
              <a:t> </a:t>
            </a:r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use </a:t>
            </a:r>
            <a:r>
              <a:rPr lang="en-US" altLang="ko-KR" dirty="0">
                <a:latin typeface="Consolas" panose="020B0609020204030204" pitchFamily="49" charset="0"/>
              </a:rPr>
              <a:t>LOG_PRINT_DEBUG() </a:t>
            </a:r>
            <a:r>
              <a:rPr lang="en-US" altLang="ko-KR" dirty="0"/>
              <a:t>for debugging purposes</a:t>
            </a:r>
          </a:p>
          <a:p>
            <a:pPr marL="0" indent="0">
              <a:buNone/>
            </a:pPr>
            <a:r>
              <a:rPr lang="en-US" altLang="ko-KR" dirty="0"/>
              <a:t>	example)</a:t>
            </a:r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20856-FA37-43C8-84CE-471D3E3E2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89679E-51BF-4614-A32D-071C88CFFD70}"/>
              </a:ext>
            </a:extLst>
          </p:cNvPr>
          <p:cNvGrpSpPr/>
          <p:nvPr/>
        </p:nvGrpSpPr>
        <p:grpSpPr>
          <a:xfrm>
            <a:off x="752093" y="2214630"/>
            <a:ext cx="4248150" cy="3146389"/>
            <a:chOff x="752093" y="3129030"/>
            <a:chExt cx="4248150" cy="31463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5D61C-8436-4A63-AD42-AC3766F0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103"/>
            <a:stretch/>
          </p:blipFill>
          <p:spPr>
            <a:xfrm>
              <a:off x="752093" y="3129030"/>
              <a:ext cx="4248150" cy="3146389"/>
            </a:xfrm>
            <a:prstGeom prst="rect">
              <a:avLst/>
            </a:prstGeom>
          </p:spPr>
        </p:pic>
        <p:sp>
          <p:nvSpPr>
            <p:cNvPr id="15" name="직사각형 10">
              <a:extLst>
                <a:ext uri="{FF2B5EF4-FFF2-40B4-BE49-F238E27FC236}">
                  <a16:creationId xmlns:a16="http://schemas.microsoft.com/office/drawing/2014/main" id="{42CAB0CA-CE3C-4408-A41C-077DBCB62CD6}"/>
                </a:ext>
              </a:extLst>
            </p:cNvPr>
            <p:cNvSpPr/>
            <p:nvPr/>
          </p:nvSpPr>
          <p:spPr>
            <a:xfrm>
              <a:off x="1567543" y="5007429"/>
              <a:ext cx="2848947" cy="2799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A0B29B-0339-4B6F-8BCB-E1494549F1CB}"/>
              </a:ext>
            </a:extLst>
          </p:cNvPr>
          <p:cNvGrpSpPr/>
          <p:nvPr/>
        </p:nvGrpSpPr>
        <p:grpSpPr>
          <a:xfrm>
            <a:off x="5446648" y="1674844"/>
            <a:ext cx="2828925" cy="4600575"/>
            <a:chOff x="5446648" y="1674844"/>
            <a:chExt cx="2828925" cy="46005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819FB0-A8C7-4256-8889-AA631B7E2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6648" y="1674844"/>
              <a:ext cx="2828925" cy="4600575"/>
            </a:xfrm>
            <a:prstGeom prst="rect">
              <a:avLst/>
            </a:prstGeom>
          </p:spPr>
        </p:pic>
        <p:sp>
          <p:nvSpPr>
            <p:cNvPr id="16" name="직사각형 10">
              <a:extLst>
                <a:ext uri="{FF2B5EF4-FFF2-40B4-BE49-F238E27FC236}">
                  <a16:creationId xmlns:a16="http://schemas.microsoft.com/office/drawing/2014/main" id="{736B0F6C-AC6E-4A96-9B43-A0345F9EDFD8}"/>
                </a:ext>
              </a:extLst>
            </p:cNvPr>
            <p:cNvSpPr/>
            <p:nvPr/>
          </p:nvSpPr>
          <p:spPr>
            <a:xfrm>
              <a:off x="5459087" y="6046238"/>
              <a:ext cx="537385" cy="210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2995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A0A6-3AEB-437E-9DBA-315A9F7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Submission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0D221C-057A-478B-8E94-594755AC5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Deadline</a:t>
            </a:r>
          </a:p>
          <a:p>
            <a:pPr lvl="1"/>
            <a:r>
              <a:rPr lang="en-US" altLang="ko-KR" dirty="0"/>
              <a:t>April 13 (Wed) 14:00</a:t>
            </a:r>
          </a:p>
          <a:p>
            <a:r>
              <a:rPr lang="en-US" altLang="ko-KR" dirty="0"/>
              <a:t>Submission files ({</a:t>
            </a:r>
            <a:r>
              <a:rPr lang="en-US" altLang="ko-KR" dirty="0" err="1"/>
              <a:t>student_id</a:t>
            </a:r>
            <a:r>
              <a:rPr lang="en-US" altLang="ko-KR" dirty="0"/>
              <a:t>}_{name}.zip)</a:t>
            </a:r>
          </a:p>
          <a:p>
            <a:pPr lvl="1"/>
            <a:r>
              <a:rPr lang="en-US" altLang="ko-KR" dirty="0"/>
              <a:t>Vertex shader file (app/</a:t>
            </a:r>
            <a:r>
              <a:rPr lang="en-US" altLang="ko-KR" dirty="0" err="1"/>
              <a:t>src</a:t>
            </a:r>
            <a:r>
              <a:rPr lang="en-US" altLang="ko-KR" dirty="0"/>
              <a:t>/main/assets/</a:t>
            </a:r>
            <a:r>
              <a:rPr lang="en-US" altLang="ko-KR" dirty="0" err="1"/>
              <a:t>vertex.glsl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Scene class file (app/</a:t>
            </a:r>
            <a:r>
              <a:rPr lang="en-US" altLang="ko-KR" dirty="0" err="1"/>
              <a:t>src</a:t>
            </a:r>
            <a:r>
              <a:rPr lang="en-US" altLang="ko-KR" dirty="0"/>
              <a:t>/main/</a:t>
            </a:r>
            <a:r>
              <a:rPr lang="en-US" altLang="ko-KR" dirty="0" err="1"/>
              <a:t>cpp</a:t>
            </a:r>
            <a:r>
              <a:rPr lang="en-US" altLang="ko-KR" dirty="0"/>
              <a:t>/scene.cpp)</a:t>
            </a:r>
          </a:p>
          <a:p>
            <a:r>
              <a:rPr lang="en-US" altLang="ko-KR" dirty="0"/>
              <a:t>Submission to Blackboard</a:t>
            </a:r>
          </a:p>
          <a:p>
            <a:r>
              <a:rPr lang="en-US" altLang="ko-KR" dirty="0"/>
              <a:t>Contact</a:t>
            </a:r>
          </a:p>
          <a:p>
            <a:pPr lvl="1"/>
            <a:r>
              <a:rPr lang="en-US" altLang="ko-KR" dirty="0"/>
              <a:t>TA email: </a:t>
            </a:r>
            <a:r>
              <a:rPr lang="en-US" altLang="ko-KR" dirty="0">
                <a:hlinkClick r:id="rId2"/>
              </a:rPr>
              <a:t>2022.CG.TA@gmail.com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1DB46-9331-4E42-8E96-251F69A29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2D27D-CC44-43B9-8859-ADD20432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Studio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AE35C5-212D-4E7F-B913-C7641EAE6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/>
              <a:t>Android Studio </a:t>
            </a:r>
            <a:r>
              <a:rPr lang="en-US" altLang="ko-KR"/>
              <a:t>is the official integrated development environment (IDE) for the Android platform.</a:t>
            </a:r>
          </a:p>
          <a:p>
            <a:r>
              <a:rPr lang="en-US" altLang="ko-KR"/>
              <a:t>Android Studio can be downloaded from the official website. </a:t>
            </a:r>
            <a:r>
              <a:rPr lang="en-US" altLang="ko-KR">
                <a:hlinkClick r:id="rId2"/>
              </a:rPr>
              <a:t>[link]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017B7-D9D4-4769-899A-E350B1D64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6EA48-DDA6-4C7C-A11B-916F18F6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34" y="3297382"/>
            <a:ext cx="5471331" cy="25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57C743-AB98-4885-9A1B-0A8D77E7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31" y="3429000"/>
            <a:ext cx="7277100" cy="2495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9DD21C-70B3-40A5-9C64-7DDA8EF9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FE712E-179C-4020-9E32-8A447CD0A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Android SDK </a:t>
            </a:r>
            <a:r>
              <a:rPr lang="en-US" altLang="ko-KR" dirty="0"/>
              <a:t>can be installed through the SDK Manager in Android Studio.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Use SDK </a:t>
            </a:r>
            <a:r>
              <a:rPr lang="en-US" altLang="ko-KR" b="1" dirty="0"/>
              <a:t>API level 30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92254-023D-4DFE-BE72-4CBAFEE81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C4A91D-548E-4CBD-ADA0-66AB5920E4F8}"/>
              </a:ext>
            </a:extLst>
          </p:cNvPr>
          <p:cNvGrpSpPr/>
          <p:nvPr/>
        </p:nvGrpSpPr>
        <p:grpSpPr>
          <a:xfrm>
            <a:off x="1585495" y="1705630"/>
            <a:ext cx="5973009" cy="828791"/>
            <a:chOff x="1585495" y="1705630"/>
            <a:chExt cx="5973009" cy="8287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28140F-2FE3-4CEE-BF2C-3D6D670E9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495" y="1705630"/>
              <a:ext cx="5973009" cy="82879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EA0A29-2F7F-4651-8C56-D141142BD609}"/>
                </a:ext>
              </a:extLst>
            </p:cNvPr>
            <p:cNvSpPr/>
            <p:nvPr/>
          </p:nvSpPr>
          <p:spPr>
            <a:xfrm>
              <a:off x="6677892" y="1791859"/>
              <a:ext cx="350981" cy="3509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8872E1-6AFA-436F-8FE5-459BA2CAB097}"/>
              </a:ext>
            </a:extLst>
          </p:cNvPr>
          <p:cNvSpPr/>
          <p:nvPr/>
        </p:nvSpPr>
        <p:spPr>
          <a:xfrm>
            <a:off x="1477818" y="5143750"/>
            <a:ext cx="5999113" cy="218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9E98A-E58A-4FF9-80E5-3ACB7E20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3E884-CE10-48DE-B2AF-644EAD8E46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You may need to install </a:t>
            </a:r>
            <a:r>
              <a:rPr lang="en-US" altLang="ko-KR" b="1" dirty="0"/>
              <a:t>additional platforms </a:t>
            </a:r>
            <a:r>
              <a:rPr lang="en-US" altLang="ko-KR" dirty="0"/>
              <a:t>to try USB debugging on your smartphone.</a:t>
            </a:r>
          </a:p>
          <a:p>
            <a:endParaRPr lang="en-US" altLang="ko-KR" dirty="0"/>
          </a:p>
          <a:p>
            <a:r>
              <a:rPr lang="en-US" altLang="ko-KR" dirty="0"/>
              <a:t>Or you can use </a:t>
            </a:r>
            <a:r>
              <a:rPr lang="en-US" altLang="ko-KR" b="1" dirty="0"/>
              <a:t>Android Virtual Device (AVD)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To use AVD, you need to enable </a:t>
            </a:r>
            <a:r>
              <a:rPr lang="en-US" altLang="ko-KR" b="1" dirty="0"/>
              <a:t>hardware virtualization technology </a:t>
            </a:r>
            <a:r>
              <a:rPr lang="en-US" altLang="ko-KR" dirty="0"/>
              <a:t>(shown as </a:t>
            </a:r>
            <a:r>
              <a:rPr lang="en-US" altLang="ko-KR" b="1" dirty="0"/>
              <a:t>VT-x</a:t>
            </a:r>
            <a:r>
              <a:rPr lang="en-US" altLang="ko-KR" dirty="0"/>
              <a:t> or </a:t>
            </a:r>
            <a:r>
              <a:rPr lang="en-US" altLang="ko-KR" b="1" dirty="0"/>
              <a:t>SVM</a:t>
            </a:r>
            <a:r>
              <a:rPr lang="en-US" altLang="ko-KR" dirty="0"/>
              <a:t>)</a:t>
            </a:r>
            <a:r>
              <a:rPr lang="en-US" altLang="ko-KR" b="1" dirty="0"/>
              <a:t> </a:t>
            </a:r>
            <a:r>
              <a:rPr lang="en-US" altLang="ko-KR" dirty="0"/>
              <a:t>in BIOS settings.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80D2F2-F871-4C82-95FC-A76D040C97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F4485D-60BD-4F69-BB9E-E4ADB97B5248}"/>
              </a:ext>
            </a:extLst>
          </p:cNvPr>
          <p:cNvGrpSpPr/>
          <p:nvPr/>
        </p:nvGrpSpPr>
        <p:grpSpPr>
          <a:xfrm>
            <a:off x="1609311" y="4274021"/>
            <a:ext cx="5925377" cy="762106"/>
            <a:chOff x="1258329" y="4588057"/>
            <a:chExt cx="5925377" cy="7621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FADFC7-EF36-4650-93DD-1576642E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8329" y="4588057"/>
              <a:ext cx="5925377" cy="76210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34D3867-8857-4C41-B817-2304586600AE}"/>
                </a:ext>
              </a:extLst>
            </p:cNvPr>
            <p:cNvSpPr/>
            <p:nvPr/>
          </p:nvSpPr>
          <p:spPr>
            <a:xfrm>
              <a:off x="6068292" y="4597293"/>
              <a:ext cx="350981" cy="3509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00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6DC7C-E4F3-4219-8BC5-8A3D5926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AC8D6F-F83A-4CF1-A876-16C6DA4C47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 use </a:t>
            </a:r>
            <a:r>
              <a:rPr lang="en-US" altLang="ko-KR" b="1" dirty="0"/>
              <a:t>C++ native language </a:t>
            </a:r>
            <a:r>
              <a:rPr lang="en-US" altLang="ko-KR" dirty="0"/>
              <a:t>on Android, you need to install the following tools.</a:t>
            </a:r>
          </a:p>
          <a:p>
            <a:pPr lvl="1"/>
            <a:r>
              <a:rPr lang="en-US" altLang="ko-KR" dirty="0" err="1"/>
              <a:t>CMake</a:t>
            </a:r>
            <a:endParaRPr lang="en-US" altLang="ko-KR" dirty="0"/>
          </a:p>
          <a:p>
            <a:pPr lvl="1"/>
            <a:r>
              <a:rPr lang="en-US" altLang="ko-KR" dirty="0"/>
              <a:t>NDK </a:t>
            </a:r>
            <a:r>
              <a:rPr lang="en-US" altLang="ko-KR" b="1" dirty="0"/>
              <a:t>(Use version 19.2.5345600)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84020-08FB-4F87-A70B-3302EB55C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F01497-F984-453A-8025-6638E9914F59}"/>
              </a:ext>
            </a:extLst>
          </p:cNvPr>
          <p:cNvGrpSpPr/>
          <p:nvPr/>
        </p:nvGrpSpPr>
        <p:grpSpPr>
          <a:xfrm>
            <a:off x="1180465" y="2797163"/>
            <a:ext cx="6783070" cy="2781348"/>
            <a:chOff x="1180465" y="2797163"/>
            <a:chExt cx="6783070" cy="27813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1F3A3A-8EFB-4412-97F9-0B9E7372E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1557"/>
            <a:stretch/>
          </p:blipFill>
          <p:spPr>
            <a:xfrm>
              <a:off x="1180465" y="2797163"/>
              <a:ext cx="6783070" cy="27813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8FD853-ED5C-4EFC-8172-0CC8151EACD9}"/>
                </a:ext>
              </a:extLst>
            </p:cNvPr>
            <p:cNvSpPr/>
            <p:nvPr/>
          </p:nvSpPr>
          <p:spPr>
            <a:xfrm>
              <a:off x="1570182" y="3906987"/>
              <a:ext cx="5957453" cy="24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80A37BC-D63E-41E4-984E-90FAD33E320A}"/>
                </a:ext>
              </a:extLst>
            </p:cNvPr>
            <p:cNvSpPr/>
            <p:nvPr/>
          </p:nvSpPr>
          <p:spPr>
            <a:xfrm>
              <a:off x="1570182" y="4264275"/>
              <a:ext cx="5957453" cy="24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71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FB34F-AB78-4E18-B10E-6BE14688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3B02F-662A-4B01-92A1-306980318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Use </a:t>
            </a:r>
            <a:r>
              <a:rPr lang="en-US" altLang="ko-KR" b="1"/>
              <a:t>NDK version 19.2.5345600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E14CA0-7C41-4CB8-B1EF-7CBB1D1017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EE1A56-D154-462A-8E91-64A60F8FDBF8}"/>
              </a:ext>
            </a:extLst>
          </p:cNvPr>
          <p:cNvGrpSpPr/>
          <p:nvPr/>
        </p:nvGrpSpPr>
        <p:grpSpPr>
          <a:xfrm>
            <a:off x="928687" y="1589191"/>
            <a:ext cx="7286625" cy="4905375"/>
            <a:chOff x="928687" y="1589191"/>
            <a:chExt cx="7286625" cy="49053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9D7590-B416-4CD8-AEC4-3440FD28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687" y="1589191"/>
              <a:ext cx="7286625" cy="490537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42B29BC-E8BC-4BFB-BEC2-76AFB948952D}"/>
                </a:ext>
              </a:extLst>
            </p:cNvPr>
            <p:cNvSpPr/>
            <p:nvPr/>
          </p:nvSpPr>
          <p:spPr>
            <a:xfrm>
              <a:off x="1607124" y="5190226"/>
              <a:ext cx="6003636" cy="24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A1CC88-B797-4404-9A1E-E8D66020A0CB}"/>
                </a:ext>
              </a:extLst>
            </p:cNvPr>
            <p:cNvSpPr/>
            <p:nvPr/>
          </p:nvSpPr>
          <p:spPr>
            <a:xfrm>
              <a:off x="6593634" y="6207967"/>
              <a:ext cx="1515888" cy="25889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65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2E9B3-1086-475A-A2E7-A8F752B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Gradle Sync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EB0854-EF5A-4B0D-A80F-56904256E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Before doing homework, you have to modify </a:t>
            </a:r>
            <a:r>
              <a:rPr lang="en-US" altLang="ko-KR" dirty="0" err="1">
                <a:latin typeface="Consolas" panose="020B0609020204030204" pitchFamily="49" charset="0"/>
              </a:rPr>
              <a:t>local.properties</a:t>
            </a:r>
            <a:r>
              <a:rPr lang="en-US" altLang="ko-KR" dirty="0"/>
              <a:t> file.</a:t>
            </a:r>
          </a:p>
          <a:p>
            <a:pPr lvl="1"/>
            <a:r>
              <a:rPr lang="en-US" altLang="ko-KR" dirty="0"/>
              <a:t>Change (username) of </a:t>
            </a:r>
            <a:r>
              <a:rPr lang="en-US" altLang="ko-KR" dirty="0" err="1">
                <a:latin typeface="Consolas" panose="020B0609020204030204" pitchFamily="49" charset="0"/>
              </a:rPr>
              <a:t>ndk.dir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nsolas" panose="020B0609020204030204" pitchFamily="49" charset="0"/>
              </a:rPr>
              <a:t>sdk.dir</a:t>
            </a:r>
            <a:r>
              <a:rPr lang="en-US" altLang="ko-KR" dirty="0"/>
              <a:t> to </a:t>
            </a:r>
            <a:r>
              <a:rPr lang="en-US" altLang="ko-KR" b="1" dirty="0"/>
              <a:t>your PC username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Use the following path for MacOS device.</a:t>
            </a: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sdk.dir</a:t>
            </a:r>
            <a:r>
              <a:rPr lang="en-US" altLang="ko-KR" dirty="0">
                <a:latin typeface="Consolas" panose="020B0609020204030204" pitchFamily="49" charset="0"/>
              </a:rPr>
              <a:t>=/Users/(username)/Library/Android/</a:t>
            </a:r>
            <a:r>
              <a:rPr lang="en-US" altLang="ko-KR" dirty="0" err="1">
                <a:latin typeface="Consolas" panose="020B0609020204030204" pitchFamily="49" charset="0"/>
              </a:rPr>
              <a:t>sdk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ndk.dir</a:t>
            </a:r>
            <a:r>
              <a:rPr lang="en-US" altLang="ko-KR" dirty="0">
                <a:latin typeface="Consolas" panose="020B0609020204030204" pitchFamily="49" charset="0"/>
              </a:rPr>
              <a:t>=/Users/(username)/Library/Android/</a:t>
            </a:r>
            <a:r>
              <a:rPr lang="en-US" altLang="ko-KR" dirty="0" err="1">
                <a:latin typeface="Consolas" panose="020B0609020204030204" pitchFamily="49" charset="0"/>
              </a:rPr>
              <a:t>sdk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ndk</a:t>
            </a:r>
            <a:r>
              <a:rPr lang="en-US" altLang="ko-KR" dirty="0">
                <a:latin typeface="Consolas" panose="020B0609020204030204" pitchFamily="49" charset="0"/>
              </a:rPr>
              <a:t>/19.2.5345600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221EBD-E38A-469D-9B30-AE85B1555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D650FD-1630-4DBB-A5BA-746470B36468}"/>
              </a:ext>
            </a:extLst>
          </p:cNvPr>
          <p:cNvGrpSpPr/>
          <p:nvPr/>
        </p:nvGrpSpPr>
        <p:grpSpPr>
          <a:xfrm>
            <a:off x="934793" y="2041993"/>
            <a:ext cx="7115175" cy="2438400"/>
            <a:chOff x="947187" y="2527185"/>
            <a:chExt cx="7115175" cy="2438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16E18A-5155-400B-B8B0-1710C5F49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187" y="2527185"/>
              <a:ext cx="7115175" cy="24384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FEB8B0-6B71-4A00-BCAB-1A3EF5DBC97E}"/>
                </a:ext>
              </a:extLst>
            </p:cNvPr>
            <p:cNvSpPr/>
            <p:nvPr/>
          </p:nvSpPr>
          <p:spPr>
            <a:xfrm>
              <a:off x="1477814" y="4230216"/>
              <a:ext cx="6446985" cy="4991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60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253BD-F42C-48F6-A99F-78DD6C49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Gradle Sync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9FF4E9-76C7-41B5-8B81-F803ADED19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After modifying, sync project with </a:t>
            </a:r>
            <a:r>
              <a:rPr lang="en-US" altLang="ko-KR" err="1"/>
              <a:t>gradle</a:t>
            </a:r>
            <a:r>
              <a:rPr lang="en-US" altLang="ko-KR"/>
              <a:t> files.</a:t>
            </a:r>
          </a:p>
          <a:p>
            <a:pPr lvl="1"/>
            <a:r>
              <a:rPr lang="en-US" altLang="ko-KR"/>
              <a:t>Files – Sync Project with Gradle Files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CC9BDB-3A96-48E5-BC12-2E423B6EE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74857B7-A5B5-4E54-9475-A6BA24D4FCD9}"/>
              </a:ext>
            </a:extLst>
          </p:cNvPr>
          <p:cNvGrpSpPr/>
          <p:nvPr/>
        </p:nvGrpSpPr>
        <p:grpSpPr>
          <a:xfrm>
            <a:off x="5410474" y="1297103"/>
            <a:ext cx="3247624" cy="5040312"/>
            <a:chOff x="5428946" y="1149327"/>
            <a:chExt cx="3247624" cy="50403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BAF432-DA67-4280-A01A-4D413C8BE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8946" y="1149327"/>
              <a:ext cx="3247624" cy="504031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3AACBA-4A76-4E19-9043-1DC0E36E5CC6}"/>
                </a:ext>
              </a:extLst>
            </p:cNvPr>
            <p:cNvSpPr/>
            <p:nvPr/>
          </p:nvSpPr>
          <p:spPr>
            <a:xfrm>
              <a:off x="5634180" y="3038349"/>
              <a:ext cx="2355274" cy="286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27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132F5308-C16B-475C-8D89-D4B83C42F809}" vid="{66A60C0B-2D91-4D9C-9076-78246A5FA2A7}"/>
    </a:ext>
  </a:extLst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54632B1E9ED6341A538302922200B32" ma:contentTypeVersion="9" ma:contentTypeDescription="새 문서를 만듭니다." ma:contentTypeScope="" ma:versionID="bc4de6e191d4206286db5973e485a4c1">
  <xsd:schema xmlns:xsd="http://www.w3.org/2001/XMLSchema" xmlns:xs="http://www.w3.org/2001/XMLSchema" xmlns:p="http://schemas.microsoft.com/office/2006/metadata/properties" xmlns:ns3="68f0efa0-1ed4-4e90-9211-2a78ccb05e85" xmlns:ns4="1bb132c5-2bc5-44a4-8c30-ffab3e38f05a" targetNamespace="http://schemas.microsoft.com/office/2006/metadata/properties" ma:root="true" ma:fieldsID="030c1adb9ce781f77c679bb8f581285a" ns3:_="" ns4:_="">
    <xsd:import namespace="68f0efa0-1ed4-4e90-9211-2a78ccb05e85"/>
    <xsd:import namespace="1bb132c5-2bc5-44a4-8c30-ffab3e38f0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0efa0-1ed4-4e90-9211-2a78ccb05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b132c5-2bc5-44a4-8c30-ffab3e38f05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BAB8B7-48DC-4925-95E1-82AA7F88A6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87B776-EB44-45F3-816B-7C9F121EAE43}">
  <ds:schemaRefs>
    <ds:schemaRef ds:uri="1bb132c5-2bc5-44a4-8c30-ffab3e38f05a"/>
    <ds:schemaRef ds:uri="68f0efa0-1ed4-4e90-9211-2a78ccb05e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65662A-42D5-4B64-BA49-4EB0307218D0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MediaLab (1)</Template>
  <TotalTime>358</TotalTime>
  <Words>700</Words>
  <Application>Microsoft Office PowerPoint</Application>
  <PresentationFormat>On-screen Show (4:3)</PresentationFormat>
  <Paragraphs>129</Paragraphs>
  <Slides>23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Wingdings</vt:lpstr>
      <vt:lpstr>맑은 고딕</vt:lpstr>
      <vt:lpstr>Arial</vt:lpstr>
      <vt:lpstr>함초롬돋움</vt:lpstr>
      <vt:lpstr>Times New Roman</vt:lpstr>
      <vt:lpstr>Consolas</vt:lpstr>
      <vt:lpstr>Cambria Math</vt:lpstr>
      <vt:lpstr>Office 테마</vt:lpstr>
      <vt:lpstr>Homework 1</vt:lpstr>
      <vt:lpstr>Goal</vt:lpstr>
      <vt:lpstr>Android Studio</vt:lpstr>
      <vt:lpstr>Android SDK</vt:lpstr>
      <vt:lpstr>Android SDK</vt:lpstr>
      <vt:lpstr>Android SDK</vt:lpstr>
      <vt:lpstr>Android SDK</vt:lpstr>
      <vt:lpstr>Gradle Sync</vt:lpstr>
      <vt:lpstr>Gradle Sync</vt:lpstr>
      <vt:lpstr>Problem 1</vt:lpstr>
      <vt:lpstr>Problem 1</vt:lpstr>
      <vt:lpstr>Problem 2</vt:lpstr>
      <vt:lpstr>Problem 2</vt:lpstr>
      <vt:lpstr>Problem 3</vt:lpstr>
      <vt:lpstr>Problem 3</vt:lpstr>
      <vt:lpstr>Problem 3</vt:lpstr>
      <vt:lpstr>Problem 4</vt:lpstr>
      <vt:lpstr>Problem 4</vt:lpstr>
      <vt:lpstr>Problem 4</vt:lpstr>
      <vt:lpstr>Problem 4</vt:lpstr>
      <vt:lpstr>GLM Library</vt:lpstr>
      <vt:lpstr>Debugging</vt:lpstr>
      <vt:lpstr>Submission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Kevin Yu</dc:creator>
  <cp:lastModifiedBy>강 현모</cp:lastModifiedBy>
  <cp:revision>30</cp:revision>
  <cp:lastPrinted>2014-10-15T06:18:18Z</cp:lastPrinted>
  <dcterms:created xsi:type="dcterms:W3CDTF">2016-09-11T06:46:54Z</dcterms:created>
  <dcterms:modified xsi:type="dcterms:W3CDTF">2022-03-30T01:27:54Z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0x010100254632B1E9ED6341A538302922200B32</vt:lpwstr>
  </property>
</Properties>
</file>